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6" r:id="rId2"/>
    <p:sldId id="267" r:id="rId3"/>
    <p:sldId id="268" r:id="rId4"/>
    <p:sldId id="257" r:id="rId5"/>
    <p:sldId id="259" r:id="rId6"/>
    <p:sldId id="261" r:id="rId7"/>
    <p:sldId id="264" r:id="rId8"/>
    <p:sldId id="263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5EC2E-B5FD-407E-AE0A-953567FF59E8}" type="datetimeFigureOut">
              <a:rPr lang="en-GB" smtClean="0"/>
              <a:t>06/07/2019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31FAE-A4BB-4706-BB7E-BDD49A4AF2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5732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A338A-D297-4203-A1B2-0AEAB7793CF7}" type="datetimeFigureOut">
              <a:rPr lang="en-GB" smtClean="0"/>
              <a:t>06/07/2019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7DA4D-D240-442E-9003-498E393E9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862648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3662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496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858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298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81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&lt;#&gt;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History of Dyslexia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C2F9-D1AC-45AF-8B4C-32922ADDC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0913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610600" y="6338570"/>
            <a:ext cx="2743200" cy="36512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History of Dyslexia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" y="6338570"/>
            <a:ext cx="2743200" cy="365125"/>
          </a:xfrm>
        </p:spPr>
        <p:txBody>
          <a:bodyPr/>
          <a:lstStyle>
            <a:lvl1pPr>
              <a:defRPr sz="1800" b="0"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7176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&lt;#&gt;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History of Dyslexia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C2F9-D1AC-45AF-8B4C-32922ADDC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140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&lt;#&gt;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History of Dyslexia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C2F9-D1AC-45AF-8B4C-32922ADDC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2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&lt;#&gt;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History of Dyslexia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C2F9-D1AC-45AF-8B4C-32922ADDC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719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&lt;#&gt;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History of Dyslexia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C2F9-D1AC-45AF-8B4C-32922ADDC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6387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&lt;#&gt;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History of Dyslexia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C2F9-D1AC-45AF-8B4C-32922ADDC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720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&lt;#&gt;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History of Dyslexia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C2F9-D1AC-45AF-8B4C-32922ADDC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9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&lt;#&gt;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History of Dyslexia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C2F9-D1AC-45AF-8B4C-32922ADDC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270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&lt;#&gt;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History of Dyslexia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C2F9-D1AC-45AF-8B4C-32922ADDC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61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&lt;#&gt;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The History of Dyslexia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0C2F9-D1AC-45AF-8B4C-32922ADDC9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745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&lt;#&gt;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The History of Dyslexia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1737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8970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yslexiahistory.web.ox.ac.uk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1. The archive: An update I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81320" cy="43513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Archive initially catalogued, planned for relocation to new library building at St John’s College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Materials kindly donated by Chris Augur, Michael Brand, Tim &amp; Elaine Miles, Bangor Dyslexia Unit, BDA, Dyslexia Action, Mike Thomson, Robin and Jennifer Salter, Helen Arkell Centre, Bernadette McLean, Diana </a:t>
            </a:r>
            <a:r>
              <a:rPr lang="en-GB" sz="2400" dirty="0" err="1" smtClean="0"/>
              <a:t>Crewdson</a:t>
            </a:r>
            <a:r>
              <a:rPr lang="en-GB" sz="2400" dirty="0" smtClean="0"/>
              <a:t>, European Dyslexia Association, Joyce </a:t>
            </a:r>
            <a:r>
              <a:rPr lang="en-GB" sz="2400" dirty="0" err="1" smtClean="0"/>
              <a:t>Hargrave</a:t>
            </a:r>
            <a:r>
              <a:rPr lang="en-GB" sz="2400" dirty="0" smtClean="0"/>
              <a:t>-Wright, Michael Gay, Arts Dyslexia Trust, amongst many others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3016" y="1563328"/>
            <a:ext cx="3605464" cy="481229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3074" name="Picture 2" descr="Study Centre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34" r="17724"/>
          <a:stretch/>
        </p:blipFill>
        <p:spPr bwMode="auto">
          <a:xfrm>
            <a:off x="8199120" y="4080032"/>
            <a:ext cx="3408680" cy="2096931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123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/>
              <a:t>2</a:t>
            </a:r>
            <a:r>
              <a:rPr lang="en-GB" b="1" u="sng" dirty="0" smtClean="0"/>
              <a:t>. The archive: An update II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5592097" cy="4351338"/>
          </a:xfrm>
        </p:spPr>
        <p:txBody>
          <a:bodyPr>
            <a:normAutofit fontScale="92500"/>
          </a:bodyPr>
          <a:lstStyle/>
          <a:p>
            <a:r>
              <a:rPr lang="en-GB" sz="2400" dirty="0" smtClean="0"/>
              <a:t>Archive contains interviews with: Helen Arkell, Chris Augur, David Blunkett, Lynette Bradley, Steve Chinn, Ann Cooke, Joe Elliott, Sue </a:t>
            </a:r>
            <a:r>
              <a:rPr lang="en-GB" sz="2400" dirty="0" err="1" smtClean="0"/>
              <a:t>Flohr</a:t>
            </a:r>
            <a:r>
              <a:rPr lang="en-GB" sz="2400" dirty="0" smtClean="0"/>
              <a:t>, John </a:t>
            </a:r>
            <a:r>
              <a:rPr lang="en-GB" sz="2400" dirty="0" err="1" smtClean="0"/>
              <a:t>Friel</a:t>
            </a:r>
            <a:r>
              <a:rPr lang="en-GB" sz="2400" dirty="0" smtClean="0"/>
              <a:t>, </a:t>
            </a:r>
            <a:r>
              <a:rPr lang="en-GB" sz="2400" dirty="0" err="1" smtClean="0"/>
              <a:t>Uta</a:t>
            </a:r>
            <a:r>
              <a:rPr lang="en-GB" sz="2400" dirty="0" smtClean="0"/>
              <a:t> Frith, Daphne Hamilton-Fairley, Susan Hampshire, Jocelyn Hardwick, Joyce </a:t>
            </a:r>
            <a:r>
              <a:rPr lang="en-GB" sz="2400" dirty="0" err="1" smtClean="0"/>
              <a:t>Hargrave</a:t>
            </a:r>
            <a:r>
              <a:rPr lang="en-GB" sz="2400" dirty="0" smtClean="0"/>
              <a:t>-Wright, Charles Hulme, Barbara Maughan, Bernadette McLean, Elaine Miles, Sandhya Naidoo, </a:t>
            </a:r>
            <a:r>
              <a:rPr lang="en-GB" sz="2400" dirty="0" err="1" smtClean="0"/>
              <a:t>Qona</a:t>
            </a:r>
            <a:r>
              <a:rPr lang="en-GB" sz="2400" dirty="0" smtClean="0"/>
              <a:t> Rankin, Margaret Rooms, Jim Rose, Mike Rutter, Jennifer &amp; Robin Salter, Kate Saunders, Maggie Snowling, John Stein, Mike Thomson, Patience Thomson, Mary Warnock, Bill Watkins, Steve Williams, &amp; Bill Yule</a:t>
            </a:r>
            <a:endParaRPr lang="en-GB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6902" y="1483359"/>
            <a:ext cx="4653418" cy="469360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321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3. History of dyslexia website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339080" cy="435133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hlinkClick r:id="rId2"/>
              </a:rPr>
              <a:t>https://dyslexiahistory.web.ox.ac.uk</a:t>
            </a:r>
            <a:r>
              <a:rPr lang="en-GB" sz="2400" dirty="0" smtClean="0">
                <a:hlinkClick r:id="rId2"/>
              </a:rPr>
              <a:t>/</a:t>
            </a:r>
            <a:endParaRPr lang="en-GB" sz="24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Hosts a small selection of audio clips from the archive, a history of dyslexia timeline, a brief history of dyslexia, and a resources page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Links to the project’s latest publications and presentations, previous media coverage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Launched in July, 2017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Approx. 1,000 visits per month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/>
              <a:t>Hosted by: Oxford Mosaic</a:t>
            </a: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6822440" y="1690688"/>
            <a:ext cx="4531360" cy="4644604"/>
            <a:chOff x="6766643" y="1466937"/>
            <a:chExt cx="4722651" cy="4840676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20000"/>
            <a:stretch/>
          </p:blipFill>
          <p:spPr>
            <a:xfrm>
              <a:off x="6766643" y="1466937"/>
              <a:ext cx="2540000" cy="2534356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06643" y="1466937"/>
              <a:ext cx="2182651" cy="2534357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66643" y="4001293"/>
              <a:ext cx="2540000" cy="23063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06643" y="4001293"/>
              <a:ext cx="2182651" cy="2306320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60328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4. Dyslexia archive publications (2018-)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78194" cy="4351338"/>
          </a:xfrm>
        </p:spPr>
        <p:txBody>
          <a:bodyPr numCol="2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2400" dirty="0" smtClean="0">
                <a:cs typeface="Arial" panose="020B0604020202020204" pitchFamily="34" charset="0"/>
              </a:rPr>
              <a:t>Journal articles:</a:t>
            </a:r>
          </a:p>
          <a:p>
            <a:pPr>
              <a:spcBef>
                <a:spcPts val="0"/>
              </a:spcBef>
            </a:pPr>
            <a:r>
              <a:rPr lang="en-GB" sz="2000" i="1" dirty="0" smtClean="0">
                <a:cs typeface="Arial" panose="020B0604020202020204" pitchFamily="34" charset="0"/>
              </a:rPr>
              <a:t>Oral History</a:t>
            </a:r>
          </a:p>
          <a:p>
            <a:pPr>
              <a:spcBef>
                <a:spcPts val="0"/>
              </a:spcBef>
            </a:pPr>
            <a:r>
              <a:rPr lang="en-GB" sz="2000" i="1" dirty="0" smtClean="0">
                <a:cs typeface="Arial" panose="020B0604020202020204" pitchFamily="34" charset="0"/>
              </a:rPr>
              <a:t>Social History of Medicine</a:t>
            </a:r>
          </a:p>
          <a:p>
            <a:pPr>
              <a:spcBef>
                <a:spcPts val="0"/>
              </a:spcBef>
            </a:pPr>
            <a:r>
              <a:rPr lang="en-GB" sz="2000" i="1" dirty="0">
                <a:cs typeface="Arial" panose="020B0604020202020204" pitchFamily="34" charset="0"/>
              </a:rPr>
              <a:t>Disability &amp; </a:t>
            </a:r>
            <a:r>
              <a:rPr lang="en-GB" sz="2000" i="1" dirty="0" smtClean="0">
                <a:cs typeface="Arial" panose="020B0604020202020204" pitchFamily="34" charset="0"/>
              </a:rPr>
              <a:t>Society</a:t>
            </a:r>
          </a:p>
          <a:p>
            <a:pPr marL="0" indent="0">
              <a:spcBef>
                <a:spcPts val="0"/>
              </a:spcBef>
              <a:buNone/>
            </a:pPr>
            <a:endParaRPr lang="en-GB" sz="2400" dirty="0" smtClean="0"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2400" dirty="0" smtClean="0">
                <a:cs typeface="Arial" panose="020B0604020202020204" pitchFamily="34" charset="0"/>
              </a:rPr>
              <a:t>Magazine articles:</a:t>
            </a:r>
          </a:p>
          <a:p>
            <a:pPr>
              <a:spcBef>
                <a:spcPts val="0"/>
              </a:spcBef>
            </a:pPr>
            <a:r>
              <a:rPr lang="en-GB" sz="2000" i="1" dirty="0" smtClean="0">
                <a:cs typeface="Arial" panose="020B0604020202020204" pitchFamily="34" charset="0"/>
              </a:rPr>
              <a:t>History Today</a:t>
            </a:r>
          </a:p>
          <a:p>
            <a:pPr>
              <a:spcBef>
                <a:spcPts val="0"/>
              </a:spcBef>
            </a:pPr>
            <a:r>
              <a:rPr lang="en-GB" sz="2000" i="1" dirty="0" smtClean="0">
                <a:cs typeface="Arial" panose="020B0604020202020204" pitchFamily="34" charset="0"/>
              </a:rPr>
              <a:t>The Psychologist</a:t>
            </a:r>
            <a:endParaRPr lang="en-GB" sz="2000" i="1" dirty="0"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GB" sz="2400" dirty="0" smtClean="0"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2400" dirty="0" smtClean="0">
                <a:cs typeface="Arial" panose="020B0604020202020204" pitchFamily="34" charset="0"/>
              </a:rPr>
              <a:t>Research briefs:</a:t>
            </a:r>
          </a:p>
          <a:p>
            <a:pPr>
              <a:spcBef>
                <a:spcPts val="0"/>
              </a:spcBef>
            </a:pPr>
            <a:r>
              <a:rPr lang="en-GB" sz="2000" dirty="0" smtClean="0">
                <a:cs typeface="Arial" panose="020B0604020202020204" pitchFamily="34" charset="0"/>
              </a:rPr>
              <a:t>British Dyslexia Association</a:t>
            </a:r>
          </a:p>
          <a:p>
            <a:pPr marL="0" indent="0">
              <a:spcBef>
                <a:spcPts val="0"/>
              </a:spcBef>
              <a:buNone/>
            </a:pPr>
            <a:endParaRPr lang="en-GB" sz="2400" dirty="0" smtClean="0"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2400" dirty="0" smtClean="0">
                <a:cs typeface="Arial" panose="020B0604020202020204" pitchFamily="34" charset="0"/>
              </a:rPr>
              <a:t>Other publications:</a:t>
            </a:r>
          </a:p>
          <a:p>
            <a:pPr>
              <a:spcBef>
                <a:spcPts val="0"/>
              </a:spcBef>
            </a:pPr>
            <a:r>
              <a:rPr lang="en-GB" sz="2000" i="1" dirty="0" smtClean="0">
                <a:cs typeface="Arial" panose="020B0604020202020204" pitchFamily="34" charset="0"/>
              </a:rPr>
              <a:t>The Conversation</a:t>
            </a:r>
          </a:p>
          <a:p>
            <a:pPr>
              <a:spcBef>
                <a:spcPts val="0"/>
              </a:spcBef>
            </a:pPr>
            <a:r>
              <a:rPr lang="en-GB" sz="2000" dirty="0" smtClean="0">
                <a:cs typeface="Arial" panose="020B0604020202020204" pitchFamily="34" charset="0"/>
              </a:rPr>
              <a:t>Book reviews</a:t>
            </a:r>
          </a:p>
          <a:p>
            <a:pPr>
              <a:spcBef>
                <a:spcPts val="0"/>
              </a:spcBef>
            </a:pPr>
            <a:r>
              <a:rPr lang="en-GB" sz="2000" dirty="0" smtClean="0">
                <a:cs typeface="Arial" panose="020B0604020202020204" pitchFamily="34" charset="0"/>
              </a:rPr>
              <a:t>In-house magazines</a:t>
            </a:r>
          </a:p>
          <a:p>
            <a:pPr marL="0" indent="0">
              <a:spcBef>
                <a:spcPts val="0"/>
              </a:spcBef>
              <a:buNone/>
            </a:pPr>
            <a:endParaRPr lang="en-GB" sz="2400" dirty="0" smtClean="0"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GB" sz="2400" dirty="0" smtClean="0">
                <a:cs typeface="Arial" panose="020B0604020202020204" pitchFamily="34" charset="0"/>
              </a:rPr>
              <a:t>Future publications:</a:t>
            </a:r>
          </a:p>
          <a:p>
            <a:pPr>
              <a:spcBef>
                <a:spcPts val="0"/>
              </a:spcBef>
            </a:pPr>
            <a:r>
              <a:rPr lang="en-GB" sz="2000" i="1" dirty="0" smtClean="0">
                <a:cs typeface="Arial" panose="020B0604020202020204" pitchFamily="34" charset="0"/>
              </a:rPr>
              <a:t>American Historical Review</a:t>
            </a:r>
          </a:p>
          <a:p>
            <a:pPr>
              <a:spcBef>
                <a:spcPts val="0"/>
              </a:spcBef>
            </a:pPr>
            <a:r>
              <a:rPr lang="en-GB" sz="2000" i="1" dirty="0" smtClean="0">
                <a:cs typeface="Arial" panose="020B0604020202020204" pitchFamily="34" charset="0"/>
              </a:rPr>
              <a:t>Oxford Dictionary of National Biography</a:t>
            </a:r>
          </a:p>
          <a:p>
            <a:pPr>
              <a:spcBef>
                <a:spcPts val="0"/>
              </a:spcBef>
            </a:pPr>
            <a:r>
              <a:rPr lang="en-GB" sz="2000" i="1" dirty="0" smtClean="0">
                <a:cs typeface="Arial" panose="020B0604020202020204" pitchFamily="34" charset="0"/>
              </a:rPr>
              <a:t>Oxford Review of Education </a:t>
            </a:r>
            <a:r>
              <a:rPr lang="en-GB" sz="2000" dirty="0" smtClean="0">
                <a:cs typeface="Arial" panose="020B0604020202020204" pitchFamily="34" charset="0"/>
              </a:rPr>
              <a:t>(special issue)</a:t>
            </a:r>
          </a:p>
        </p:txBody>
      </p:sp>
      <p:pic>
        <p:nvPicPr>
          <p:cNvPr id="6" name="Picture 5" descr="C:\Users\Phil\Downloads\screencapture-historytoday-archive-feature-history-dyslexia-2019-06-10-13_35_45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33360" y="1690688"/>
            <a:ext cx="3520441" cy="4642716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21"/>
          <a:stretch/>
        </p:blipFill>
        <p:spPr bwMode="auto">
          <a:xfrm>
            <a:off x="6489115" y="3016251"/>
            <a:ext cx="1913206" cy="278481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261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5. Gender and the dyslexia myth (</a:t>
            </a:r>
            <a:r>
              <a:rPr lang="en-GB" b="1" i="1" u="sng" dirty="0" smtClean="0"/>
              <a:t>Oral History</a:t>
            </a:r>
            <a:r>
              <a:rPr lang="en-GB" b="1" u="sng" dirty="0" smtClean="0"/>
              <a:t>)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6012765" cy="4351338"/>
          </a:xfrm>
        </p:spPr>
        <p:txBody>
          <a:bodyPr numCol="1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>
                <a:cs typeface="Arial" panose="020B0604020202020204" pitchFamily="34" charset="0"/>
              </a:rPr>
              <a:t>Historicizing current criticisms of dyslexia, responding to arguments from popular (Rod Liddle, Peter Hitchens) and academic spheres (</a:t>
            </a:r>
            <a:r>
              <a:rPr lang="en-GB" sz="2400" i="1" dirty="0" smtClean="0">
                <a:cs typeface="Arial" panose="020B0604020202020204" pitchFamily="34" charset="0"/>
              </a:rPr>
              <a:t>The Dyslexia Debate</a:t>
            </a:r>
            <a:r>
              <a:rPr lang="en-GB" sz="2400" dirty="0" smtClean="0">
                <a:cs typeface="Arial" panose="020B0604020202020204" pitchFamily="34" charset="0"/>
              </a:rPr>
              <a:t>, 2014)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>
                <a:cs typeface="Arial" panose="020B0604020202020204" pitchFamily="34" charset="0"/>
              </a:rPr>
              <a:t>Three common associations in these criticisms, which the paper shows were a necessary part of the movement: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Dyslexia and ‘worried mothers’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Dyslexia and the ‘middle-classes’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Dyslexia and dubious science</a:t>
            </a:r>
          </a:p>
          <a:p>
            <a:pPr>
              <a:spcBef>
                <a:spcPts val="0"/>
              </a:spcBef>
            </a:pPr>
            <a:r>
              <a:rPr lang="en-GB" sz="2400" dirty="0" smtClean="0">
                <a:cs typeface="Arial" panose="020B0604020202020204" pitchFamily="34" charset="0"/>
              </a:rPr>
              <a:t>Draws on 20 oral histories from the archive</a:t>
            </a:r>
          </a:p>
          <a:p>
            <a:pPr>
              <a:spcBef>
                <a:spcPts val="0"/>
              </a:spcBef>
            </a:pPr>
            <a:endParaRPr lang="en-GB" sz="2400" dirty="0" smtClean="0"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6560" y="1690688"/>
            <a:ext cx="3317240" cy="472406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9120" y="3484960"/>
            <a:ext cx="1967851" cy="278344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359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b="1" u="sng" dirty="0" smtClean="0"/>
              <a:t>6. Campaign for recognition (</a:t>
            </a:r>
            <a:r>
              <a:rPr lang="en-GB" sz="4000" b="1" i="1" u="sng" dirty="0" smtClean="0"/>
              <a:t>Social Hist. of Med.)</a:t>
            </a:r>
            <a:endParaRPr lang="en-GB" sz="4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6680199" cy="4351338"/>
          </a:xfrm>
        </p:spPr>
        <p:txBody>
          <a:bodyPr numCol="1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>
                <a:cs typeface="Arial" panose="020B0604020202020204" pitchFamily="34" charset="0"/>
              </a:rPr>
              <a:t>An account of the campaign for political recognition of dyslexia in the UK (1962-97), in order to record its achievements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>
                <a:cs typeface="Arial" panose="020B0604020202020204" pitchFamily="34" charset="0"/>
              </a:rPr>
              <a:t>Three periods considered: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Word Blind Centre to founding of the BDA, Dyslexia Institute and other organisations (1962-72)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The work of these organisations, researchers and others in embedding dyslexia into society (1972-78)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The pathway to formal government recognition in the 1980s/90s, and (greater) state support (1978-97)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>
                <a:cs typeface="Arial" panose="020B0604020202020204" pitchFamily="34" charset="0"/>
              </a:rPr>
              <a:t>Draws on 10 oral histories from the archive, the files of the Word Blind Centre, and other materials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GB" sz="2400" dirty="0" smtClean="0"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9441" y="1690687"/>
            <a:ext cx="3134360" cy="47536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050" name="Picture 2" descr="Image result for princess margaret word blind cent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91120" y="2861133"/>
            <a:ext cx="2243832" cy="2543987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2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7. Dyslexia in popular culture (</a:t>
            </a:r>
            <a:r>
              <a:rPr lang="en-GB" b="1" i="1" u="sng" dirty="0" smtClean="0"/>
              <a:t>Disability &amp; Soc.)</a:t>
            </a:r>
            <a:endParaRPr lang="en-GB" b="1" u="sn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36439" y="1583474"/>
            <a:ext cx="3217362" cy="4705566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026" name="Picture 2" descr="Image result for percy jackson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3450" y="3153903"/>
            <a:ext cx="1837329" cy="2603859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38200" y="1815922"/>
            <a:ext cx="6646606" cy="4044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An account of representations of dyslexia in popular culture, focusing on the book and film series, </a:t>
            </a:r>
            <a:r>
              <a:rPr lang="en-GB" sz="2400" i="1" dirty="0" smtClean="0"/>
              <a:t>Percy Jackson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Surveyed references to dyslexia in the online script database, </a:t>
            </a:r>
            <a:r>
              <a:rPr lang="en-GB" sz="2400" dirty="0" err="1" smtClean="0"/>
              <a:t>QuoDB</a:t>
            </a:r>
            <a:r>
              <a:rPr lang="en-GB" sz="2400" dirty="0" smtClean="0"/>
              <a:t>. Three main themes: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 smtClean="0"/>
              <a:t>Dyslexia as gift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 smtClean="0"/>
              <a:t>Dyslexia as functional limitation</a:t>
            </a:r>
          </a:p>
          <a:p>
            <a:pPr marL="800100" lvl="1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 smtClean="0"/>
              <a:t>Dyslexia as joke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Aim: to better understand how certain knowledges of dyslexia are communicated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 smtClean="0"/>
              <a:t>Draws on 5 oral histories from the archive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029562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8. Public outreach/ media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6451785" cy="4351338"/>
          </a:xfrm>
        </p:spPr>
        <p:txBody>
          <a:bodyPr numCol="1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>
                <a:cs typeface="Arial" panose="020B0604020202020204" pitchFamily="34" charset="0"/>
              </a:rPr>
              <a:t>T</a:t>
            </a:r>
            <a:r>
              <a:rPr lang="en-GB" sz="2400" dirty="0" smtClean="0">
                <a:cs typeface="Arial" panose="020B0604020202020204" pitchFamily="34" charset="0"/>
              </a:rPr>
              <a:t>he project has broadened general awareness of the research through media-focussed work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>
                <a:cs typeface="Arial" panose="020B0604020202020204" pitchFamily="34" charset="0"/>
              </a:rPr>
              <a:t>News media: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On International Women’s Day (2018), an article for the </a:t>
            </a:r>
            <a:r>
              <a:rPr lang="en-GB" sz="2000" i="1" dirty="0" smtClean="0">
                <a:cs typeface="Arial" panose="020B0604020202020204" pitchFamily="34" charset="0"/>
              </a:rPr>
              <a:t>Conversation </a:t>
            </a:r>
            <a:r>
              <a:rPr lang="en-GB" sz="2000" dirty="0" smtClean="0">
                <a:cs typeface="Arial" panose="020B0604020202020204" pitchFamily="34" charset="0"/>
              </a:rPr>
              <a:t>on the role of women in the dyslexia movement (republished in the </a:t>
            </a:r>
            <a:r>
              <a:rPr lang="en-GB" sz="2000" i="1" dirty="0" smtClean="0">
                <a:cs typeface="Arial" panose="020B0604020202020204" pitchFamily="34" charset="0"/>
              </a:rPr>
              <a:t>Independent</a:t>
            </a:r>
            <a:r>
              <a:rPr lang="en-GB" sz="2000" dirty="0" smtClean="0">
                <a:cs typeface="Arial" panose="020B0604020202020204" pitchFamily="34" charset="0"/>
              </a:rPr>
              <a:t>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>
                <a:cs typeface="Arial" panose="020B0604020202020204" pitchFamily="34" charset="0"/>
              </a:rPr>
              <a:t>Magazines: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For </a:t>
            </a:r>
            <a:r>
              <a:rPr lang="en-GB" sz="2000" i="1" dirty="0" smtClean="0">
                <a:cs typeface="Arial" panose="020B0604020202020204" pitchFamily="34" charset="0"/>
              </a:rPr>
              <a:t>History Today</a:t>
            </a:r>
            <a:r>
              <a:rPr lang="en-GB" sz="2000" dirty="0">
                <a:cs typeface="Arial" panose="020B0604020202020204" pitchFamily="34" charset="0"/>
              </a:rPr>
              <a:t> </a:t>
            </a:r>
            <a:r>
              <a:rPr lang="en-GB" sz="2000" dirty="0" smtClean="0">
                <a:cs typeface="Arial" panose="020B0604020202020204" pitchFamily="34" charset="0"/>
              </a:rPr>
              <a:t>and the </a:t>
            </a:r>
            <a:r>
              <a:rPr lang="en-GB" sz="2000" i="1" dirty="0" smtClean="0">
                <a:cs typeface="Arial" panose="020B0604020202020204" pitchFamily="34" charset="0"/>
              </a:rPr>
              <a:t>Psychologist</a:t>
            </a:r>
            <a:r>
              <a:rPr lang="en-GB" sz="2000" dirty="0" smtClean="0">
                <a:cs typeface="Arial" panose="020B0604020202020204" pitchFamily="34" charset="0"/>
              </a:rPr>
              <a:t>, overviews of dyslexia’s history, with findings from the archive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dirty="0" smtClean="0">
                <a:cs typeface="Arial" panose="020B0604020202020204" pitchFamily="34" charset="0"/>
              </a:rPr>
              <a:t>Research briefs: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For BDA, a research brief historicizing dyslexia myth, responding to 2019 conference criticising dyslexia</a:t>
            </a:r>
          </a:p>
        </p:txBody>
      </p:sp>
      <p:pic>
        <p:nvPicPr>
          <p:cNvPr id="5" name="Picture 4" descr="C:\Users\Phil\Downloads\screencapture-theconversation-a-brief-history-of-dyslexia-and-the-role-women-played-in-getting-it-recognised-89055-2019-06-10-14_11_31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92720" y="1330734"/>
            <a:ext cx="3561081" cy="4846230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10"/>
          <a:stretch/>
        </p:blipFill>
        <p:spPr bwMode="auto">
          <a:xfrm>
            <a:off x="7376160" y="3016251"/>
            <a:ext cx="2175803" cy="28334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776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9. Future publications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6981966" cy="4351338"/>
          </a:xfrm>
        </p:spPr>
        <p:txBody>
          <a:bodyPr numCol="1"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i="1" dirty="0" smtClean="0">
                <a:cs typeface="Arial" panose="020B0604020202020204" pitchFamily="34" charset="0"/>
              </a:rPr>
              <a:t>Oxford Review of Education</a:t>
            </a:r>
            <a:r>
              <a:rPr lang="en-GB" sz="2400" dirty="0" smtClean="0">
                <a:cs typeface="Arial" panose="020B0604020202020204" pitchFamily="34" charset="0"/>
              </a:rPr>
              <a:t> (special issue)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Due for publication in 2020, this will collect several articles on dyslexia’s history, written by the project team and external contributors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It will include accounts of dyslexia’s Victorian origins, and latest science, as well further analysis of the dyslexia myth</a:t>
            </a:r>
            <a:endParaRPr lang="en-GB" sz="2000" dirty="0"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i="1" dirty="0" smtClean="0">
                <a:cs typeface="Arial" panose="020B0604020202020204" pitchFamily="34" charset="0"/>
              </a:rPr>
              <a:t>Oxford Dictionary of National Biography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Preparing entries for 10 notable figures in dyslexia’s history, for special collection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GB" sz="2400" i="1" dirty="0" smtClean="0">
                <a:cs typeface="Arial" panose="020B0604020202020204" pitchFamily="34" charset="0"/>
              </a:rPr>
              <a:t>American Historical Review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GB" sz="2000" dirty="0" smtClean="0">
                <a:cs typeface="Arial" panose="020B0604020202020204" pitchFamily="34" charset="0"/>
              </a:rPr>
              <a:t>Dr Kieran Fitzpatrick, former researcher on the project, preparing article on work of Samuel Orton in US</a:t>
            </a:r>
          </a:p>
        </p:txBody>
      </p:sp>
      <p:pic>
        <p:nvPicPr>
          <p:cNvPr id="1026" name="Picture 2" descr="Image result for &quot;oxford review of education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8320" y="1401880"/>
            <a:ext cx="3205480" cy="4776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result for oxford dictionary national biography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8400" y="3877553"/>
            <a:ext cx="2005087" cy="200508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2588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774</Words>
  <Application>Microsoft Office PowerPoint</Application>
  <PresentationFormat>Widescreen</PresentationFormat>
  <Paragraphs>72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1. The archive: An update I</vt:lpstr>
      <vt:lpstr>2. The archive: An update II</vt:lpstr>
      <vt:lpstr>3. History of dyslexia website</vt:lpstr>
      <vt:lpstr>4. Dyslexia archive publications (2018-)</vt:lpstr>
      <vt:lpstr>5. Gender and the dyslexia myth (Oral History)</vt:lpstr>
      <vt:lpstr>6. Campaign for recognition (Social Hist. of Med.)</vt:lpstr>
      <vt:lpstr>7. Dyslexia in popular culture (Disability &amp; Soc.)</vt:lpstr>
      <vt:lpstr>8. Public outreach/ media</vt:lpstr>
      <vt:lpstr>9. Future publications</vt:lpstr>
    </vt:vector>
  </TitlesOfParts>
  <Company>Faculty of History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Kirby</dc:creator>
  <cp:lastModifiedBy>Philip Kirby</cp:lastModifiedBy>
  <cp:revision>128</cp:revision>
  <dcterms:created xsi:type="dcterms:W3CDTF">2019-06-10T12:01:47Z</dcterms:created>
  <dcterms:modified xsi:type="dcterms:W3CDTF">2019-07-06T11:38:51Z</dcterms:modified>
</cp:coreProperties>
</file>