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7" r:id="rId3"/>
    <p:sldId id="268" r:id="rId4"/>
    <p:sldId id="257" r:id="rId5"/>
    <p:sldId id="259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5EC2E-B5FD-407E-AE0A-953567FF59E8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31FAE-A4BB-4706-BB7E-BDD49A4AF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73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338A-D297-4203-A1B2-0AEAB7793CF7}" type="datetimeFigureOut">
              <a:rPr lang="en-GB" smtClean="0"/>
              <a:t>06/07/2019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7DA4D-D240-442E-9003-498E393E94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26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6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9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85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9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1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1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38570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38570"/>
            <a:ext cx="2743200" cy="365125"/>
          </a:xfrm>
        </p:spPr>
        <p:txBody>
          <a:bodyPr/>
          <a:lstStyle>
            <a:lvl1pPr>
              <a:defRPr sz="1800" b="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17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4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8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2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9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C2F9-D1AC-45AF-8B4C-32922ADDC9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The History of Dyslexia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97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yslexiahistory.web.ox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1. The archive: An update I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132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Archive initially catalogued, planned for relocation to new library building at St John’s College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Materials kindly donated by Chris Augur, Michael Brand, Tim &amp; Elaine Miles, Bangor Dyslexia Unit, BDA, Dyslexia Action, Mike Thomson, Robin and Jennifer Salter, Helen Arkell Centre, Bernadette McLean, Diana </a:t>
            </a:r>
            <a:r>
              <a:rPr lang="en-GB" sz="2400" dirty="0" err="1" smtClean="0"/>
              <a:t>Crewdson</a:t>
            </a:r>
            <a:r>
              <a:rPr lang="en-GB" sz="2400" dirty="0" smtClean="0"/>
              <a:t>, European Dyslexia Association, Joyce </a:t>
            </a:r>
            <a:r>
              <a:rPr lang="en-GB" sz="2400" dirty="0" err="1" smtClean="0"/>
              <a:t>Hargrave</a:t>
            </a:r>
            <a:r>
              <a:rPr lang="en-GB" sz="2400" dirty="0" smtClean="0"/>
              <a:t>-Wright, Michael Gay, Arts Dyslexia Trust, amongst many others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016" y="1563328"/>
            <a:ext cx="3605464" cy="48122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074" name="Picture 2" descr="Study Centr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34" r="17724"/>
          <a:stretch/>
        </p:blipFill>
        <p:spPr bwMode="auto">
          <a:xfrm>
            <a:off x="8199120" y="4080032"/>
            <a:ext cx="3408680" cy="20969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2</a:t>
            </a:r>
            <a:r>
              <a:rPr lang="en-GB" b="1" u="sng" dirty="0" smtClean="0"/>
              <a:t>. The archive: An update II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92097" cy="4351338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Archive contains interviews with: Helen Arkell, Chris Augur, David Blunkett, Lynette Bradley, Steve Chinn, Ann Cooke, Joe Elliott, Sue </a:t>
            </a:r>
            <a:r>
              <a:rPr lang="en-GB" sz="2400" dirty="0" err="1" smtClean="0"/>
              <a:t>Flohr</a:t>
            </a:r>
            <a:r>
              <a:rPr lang="en-GB" sz="2400" dirty="0" smtClean="0"/>
              <a:t>, John </a:t>
            </a:r>
            <a:r>
              <a:rPr lang="en-GB" sz="2400" dirty="0" err="1" smtClean="0"/>
              <a:t>Friel</a:t>
            </a:r>
            <a:r>
              <a:rPr lang="en-GB" sz="2400" dirty="0" smtClean="0"/>
              <a:t>, </a:t>
            </a:r>
            <a:r>
              <a:rPr lang="en-GB" sz="2400" dirty="0" err="1" smtClean="0"/>
              <a:t>Uta</a:t>
            </a:r>
            <a:r>
              <a:rPr lang="en-GB" sz="2400" dirty="0" smtClean="0"/>
              <a:t> Frith, Daphne Hamilton-Fairley, Susan Hampshire, Jocelyn Hardwick, Joyce </a:t>
            </a:r>
            <a:r>
              <a:rPr lang="en-GB" sz="2400" dirty="0" err="1" smtClean="0"/>
              <a:t>Hargrave</a:t>
            </a:r>
            <a:r>
              <a:rPr lang="en-GB" sz="2400" dirty="0" smtClean="0"/>
              <a:t>-Wright, Charles Hulme, Barbara Maughan, Bernadette McLean, Elaine Miles, Sandhya Naidoo, </a:t>
            </a:r>
            <a:r>
              <a:rPr lang="en-GB" sz="2400" dirty="0" err="1" smtClean="0"/>
              <a:t>Qona</a:t>
            </a:r>
            <a:r>
              <a:rPr lang="en-GB" sz="2400" dirty="0" smtClean="0"/>
              <a:t> Rankin, Margaret Rooms, Jim Rose, Mike Rutter, Jennifer &amp; Robin Salter, Kate Saunders, Maggie Snowling, John Stein, Mike Thomson, Patience Thomson, Mary Warnock, Bill Watkins, Steve Williams, &amp; Bill Yule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902" y="1483359"/>
            <a:ext cx="4653418" cy="46936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2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3. History of dyslexia website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908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hlinkClick r:id="rId2"/>
              </a:rPr>
              <a:t>https://dyslexiahistory.web.ox.ac.uk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Hosts a small selection of audio clips from the archive, a history of dyslexia timeline, a brief history of dyslexia, and a resources page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Links to the project’s latest publications and presentations, previous media coverage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Launched in July, 2017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Approx. 1,000 visits per month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Hosted by: Oxford Mosaic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822440" y="1690688"/>
            <a:ext cx="4531360" cy="4644604"/>
            <a:chOff x="6766643" y="1466937"/>
            <a:chExt cx="4722651" cy="4840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0000"/>
            <a:stretch/>
          </p:blipFill>
          <p:spPr>
            <a:xfrm>
              <a:off x="6766643" y="1466937"/>
              <a:ext cx="2540000" cy="253435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06643" y="1466937"/>
              <a:ext cx="2182651" cy="253435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6643" y="4001293"/>
              <a:ext cx="2540000" cy="230632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06643" y="4001293"/>
              <a:ext cx="2182651" cy="230632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032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4. Dyslexia archive publications (2018-)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8194" cy="4351338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cs typeface="Arial" panose="020B0604020202020204" pitchFamily="34" charset="0"/>
              </a:rPr>
              <a:t>Journal articles: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Oral History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Social History of Medicine</a:t>
            </a:r>
          </a:p>
          <a:p>
            <a:pPr>
              <a:spcBef>
                <a:spcPts val="0"/>
              </a:spcBef>
            </a:pPr>
            <a:r>
              <a:rPr lang="en-GB" sz="2000" i="1" dirty="0">
                <a:cs typeface="Arial" panose="020B0604020202020204" pitchFamily="34" charset="0"/>
              </a:rPr>
              <a:t>Disability &amp; </a:t>
            </a:r>
            <a:r>
              <a:rPr lang="en-GB" sz="2000" i="1" dirty="0" smtClean="0">
                <a:cs typeface="Arial" panose="020B0604020202020204" pitchFamily="34" charset="0"/>
              </a:rPr>
              <a:t>Society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cs typeface="Arial" panose="020B0604020202020204" pitchFamily="34" charset="0"/>
              </a:rPr>
              <a:t>Magazine articles: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History Today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The Psychologist</a:t>
            </a:r>
            <a:endParaRPr lang="en-GB" sz="2000" i="1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cs typeface="Arial" panose="020B0604020202020204" pitchFamily="34" charset="0"/>
              </a:rPr>
              <a:t>Research briefs: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cs typeface="Arial" panose="020B0604020202020204" pitchFamily="34" charset="0"/>
              </a:rPr>
              <a:t>British Dyslexia Association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cs typeface="Arial" panose="020B0604020202020204" pitchFamily="34" charset="0"/>
              </a:rPr>
              <a:t>Other publications: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The Conversation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cs typeface="Arial" panose="020B0604020202020204" pitchFamily="34" charset="0"/>
              </a:rPr>
              <a:t>Book reviews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cs typeface="Arial" panose="020B0604020202020204" pitchFamily="34" charset="0"/>
              </a:rPr>
              <a:t>In-house magazines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cs typeface="Arial" panose="020B0604020202020204" pitchFamily="34" charset="0"/>
              </a:rPr>
              <a:t>Future publications: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American Historical Review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Oxford Dictionary of National Biography</a:t>
            </a:r>
          </a:p>
          <a:p>
            <a:pPr>
              <a:spcBef>
                <a:spcPts val="0"/>
              </a:spcBef>
            </a:pPr>
            <a:r>
              <a:rPr lang="en-GB" sz="2000" i="1" dirty="0" smtClean="0">
                <a:cs typeface="Arial" panose="020B0604020202020204" pitchFamily="34" charset="0"/>
              </a:rPr>
              <a:t>Oxford Review of Education </a:t>
            </a:r>
            <a:r>
              <a:rPr lang="en-GB" sz="2000" dirty="0" smtClean="0">
                <a:cs typeface="Arial" panose="020B0604020202020204" pitchFamily="34" charset="0"/>
              </a:rPr>
              <a:t>(special issue)</a:t>
            </a:r>
          </a:p>
        </p:txBody>
      </p:sp>
      <p:pic>
        <p:nvPicPr>
          <p:cNvPr id="6" name="Picture 5" descr="C:\Users\Phil\Downloads\screencapture-historytoday-archive-feature-history-dyslexia-2019-06-10-13_35_4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3360" y="1690688"/>
            <a:ext cx="3520441" cy="464271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1"/>
          <a:stretch/>
        </p:blipFill>
        <p:spPr bwMode="auto">
          <a:xfrm>
            <a:off x="6489115" y="3016251"/>
            <a:ext cx="1913206" cy="27848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6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5. Gender and the dyslexia myth (</a:t>
            </a:r>
            <a:r>
              <a:rPr lang="en-GB" b="1" i="1" u="sng" dirty="0" smtClean="0"/>
              <a:t>Oral History</a:t>
            </a:r>
            <a:r>
              <a:rPr lang="en-GB" b="1" u="sng" dirty="0" smtClean="0"/>
              <a:t>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012765" cy="4351338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Historicizing current criticisms of dyslexia, responding to arguments from popular (Rod Liddle, Peter Hitchens) and academic spheres (</a:t>
            </a:r>
            <a:r>
              <a:rPr lang="en-GB" sz="2400" i="1" dirty="0" smtClean="0">
                <a:cs typeface="Arial" panose="020B0604020202020204" pitchFamily="34" charset="0"/>
              </a:rPr>
              <a:t>The Dyslexia Debate</a:t>
            </a:r>
            <a:r>
              <a:rPr lang="en-GB" sz="2400" dirty="0" smtClean="0">
                <a:cs typeface="Arial" panose="020B0604020202020204" pitchFamily="34" charset="0"/>
              </a:rPr>
              <a:t>, 2014)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Three common associations in these criticisms, which the paper shows were a necessary part of the movement: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Dyslexia and ‘worried mothers’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Dyslexia and the ‘middle-classes’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Dyslexia and dubious science</a:t>
            </a:r>
          </a:p>
          <a:p>
            <a:pPr>
              <a:spcBef>
                <a:spcPts val="0"/>
              </a:spcBef>
            </a:pPr>
            <a:r>
              <a:rPr lang="en-GB" sz="2400" dirty="0" smtClean="0">
                <a:cs typeface="Arial" panose="020B0604020202020204" pitchFamily="34" charset="0"/>
              </a:rPr>
              <a:t>Draws on 20 oral histories from the archive</a:t>
            </a:r>
          </a:p>
          <a:p>
            <a:pPr>
              <a:spcBef>
                <a:spcPts val="0"/>
              </a:spcBef>
            </a:pPr>
            <a:endParaRPr lang="en-GB" sz="2400" dirty="0" smtClean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6560" y="1690688"/>
            <a:ext cx="3317240" cy="47240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120" y="3484960"/>
            <a:ext cx="1967851" cy="27834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35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 smtClean="0"/>
              <a:t>6. Campaign for recognition (</a:t>
            </a:r>
            <a:r>
              <a:rPr lang="en-GB" sz="4000" b="1" i="1" u="sng" dirty="0" smtClean="0"/>
              <a:t>Social Hist. of Med.)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680199" cy="4351338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An account of the campaign for political recognition of dyslexia in the UK (1962-97), in order to record its achievements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Three periods considered: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Word Blind Centre to founding of the BDA, Dyslexia Institute and other organisations (1962-72)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The work of these organisations, researchers and others in embedding dyslexia into society (1972-78)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The pathway to formal government recognition in the 1980s/90s, and (greater) state support (1978-97)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Draws on 10 oral histories from the archive, the files of the Word Blind Centre, and other materials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400" dirty="0" smtClean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441" y="1690687"/>
            <a:ext cx="3134360" cy="47536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50" name="Picture 2" descr="Image result for princess margaret word blind cent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120" y="2861133"/>
            <a:ext cx="2243832" cy="25439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7. Dyslexia in popular culture (</a:t>
            </a:r>
            <a:r>
              <a:rPr lang="en-GB" b="1" i="1" u="sng" dirty="0" smtClean="0"/>
              <a:t>Disability &amp; Soc.)</a:t>
            </a:r>
            <a:endParaRPr lang="en-GB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439" y="1583474"/>
            <a:ext cx="3217362" cy="47055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6" name="Picture 2" descr="Image result for percy jacks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450" y="3153903"/>
            <a:ext cx="1837329" cy="26038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5922"/>
            <a:ext cx="6646606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An account of representations of dyslexia in popular culture, focusing on the book and film series, </a:t>
            </a:r>
            <a:r>
              <a:rPr lang="en-GB" sz="2400" i="1" dirty="0" smtClean="0"/>
              <a:t>Percy Jackson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Surveyed references to dyslexia in the online script database, </a:t>
            </a:r>
            <a:r>
              <a:rPr lang="en-GB" sz="2400" dirty="0" err="1" smtClean="0"/>
              <a:t>QuoDB</a:t>
            </a:r>
            <a:r>
              <a:rPr lang="en-GB" sz="2400" dirty="0" smtClean="0"/>
              <a:t>. Three main themes: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Dyslexia as gift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Dyslexia as functional limitation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Dyslexia as joke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Aim: to better understand how certain knowledges of dyslexia are communicated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Draws on 5 oral histories from the archive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295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8. Public outreach/ media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451785" cy="4351338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>
                <a:cs typeface="Arial" panose="020B0604020202020204" pitchFamily="34" charset="0"/>
              </a:rPr>
              <a:t>T</a:t>
            </a:r>
            <a:r>
              <a:rPr lang="en-GB" sz="2400" dirty="0" smtClean="0">
                <a:cs typeface="Arial" panose="020B0604020202020204" pitchFamily="34" charset="0"/>
              </a:rPr>
              <a:t>he project has broadened general awareness of the research through media-focussed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News media: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On International Women’s Day (2018), an article for the </a:t>
            </a:r>
            <a:r>
              <a:rPr lang="en-GB" sz="2000" i="1" dirty="0" smtClean="0">
                <a:cs typeface="Arial" panose="020B0604020202020204" pitchFamily="34" charset="0"/>
              </a:rPr>
              <a:t>Conversation </a:t>
            </a:r>
            <a:r>
              <a:rPr lang="en-GB" sz="2000" dirty="0" smtClean="0">
                <a:cs typeface="Arial" panose="020B0604020202020204" pitchFamily="34" charset="0"/>
              </a:rPr>
              <a:t>on the role of women in the dyslexia movement (republished in the </a:t>
            </a:r>
            <a:r>
              <a:rPr lang="en-GB" sz="2000" i="1" dirty="0" smtClean="0">
                <a:cs typeface="Arial" panose="020B0604020202020204" pitchFamily="34" charset="0"/>
              </a:rPr>
              <a:t>Independent</a:t>
            </a:r>
            <a:r>
              <a:rPr lang="en-GB" sz="2000" dirty="0" smtClean="0"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Magazines: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For </a:t>
            </a:r>
            <a:r>
              <a:rPr lang="en-GB" sz="2000" i="1" dirty="0" smtClean="0">
                <a:cs typeface="Arial" panose="020B0604020202020204" pitchFamily="34" charset="0"/>
              </a:rPr>
              <a:t>History Today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smtClean="0">
                <a:cs typeface="Arial" panose="020B0604020202020204" pitchFamily="34" charset="0"/>
              </a:rPr>
              <a:t>and the </a:t>
            </a:r>
            <a:r>
              <a:rPr lang="en-GB" sz="2000" i="1" dirty="0" smtClean="0">
                <a:cs typeface="Arial" panose="020B0604020202020204" pitchFamily="34" charset="0"/>
              </a:rPr>
              <a:t>Psychologist</a:t>
            </a:r>
            <a:r>
              <a:rPr lang="en-GB" sz="2000" dirty="0" smtClean="0">
                <a:cs typeface="Arial" panose="020B0604020202020204" pitchFamily="34" charset="0"/>
              </a:rPr>
              <a:t>, overviews of dyslexia’s history, with findings from the archive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cs typeface="Arial" panose="020B0604020202020204" pitchFamily="34" charset="0"/>
              </a:rPr>
              <a:t>Research briefs: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For BDA, a research brief historicizing dyslexia myth, responding to 2019 conference criticising dyslexia</a:t>
            </a:r>
          </a:p>
        </p:txBody>
      </p:sp>
      <p:pic>
        <p:nvPicPr>
          <p:cNvPr id="5" name="Picture 4" descr="C:\Users\Phil\Downloads\screencapture-theconversation-a-brief-history-of-dyslexia-and-the-role-women-played-in-getting-it-recognised-89055-2019-06-10-14_11_3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2720" y="1330734"/>
            <a:ext cx="3561081" cy="484623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0"/>
          <a:stretch/>
        </p:blipFill>
        <p:spPr bwMode="auto">
          <a:xfrm>
            <a:off x="7376160" y="3016251"/>
            <a:ext cx="2175803" cy="28334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77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9. Future publications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981966" cy="4351338"/>
          </a:xfrm>
        </p:spPr>
        <p:txBody>
          <a:bodyPr numCol="1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i="1" dirty="0" smtClean="0">
                <a:cs typeface="Arial" panose="020B0604020202020204" pitchFamily="34" charset="0"/>
              </a:rPr>
              <a:t>Oxford Review of Education</a:t>
            </a:r>
            <a:r>
              <a:rPr lang="en-GB" sz="2400" dirty="0" smtClean="0">
                <a:cs typeface="Arial" panose="020B0604020202020204" pitchFamily="34" charset="0"/>
              </a:rPr>
              <a:t> (special issue)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Due for publication in 2020, this will collect several articles on dyslexia’s history, written by the project team and external contributors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It will include accounts of dyslexia’s Victorian origins, and latest science, as well further analysis of the dyslexia myth</a:t>
            </a:r>
            <a:endParaRPr lang="en-GB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i="1" dirty="0" smtClean="0">
                <a:cs typeface="Arial" panose="020B0604020202020204" pitchFamily="34" charset="0"/>
              </a:rPr>
              <a:t>Oxford Dictionary of National Biography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Preparing entries for 10 notable figures in dyslexia’s history, for special collection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400" i="1" dirty="0" smtClean="0">
                <a:cs typeface="Arial" panose="020B0604020202020204" pitchFamily="34" charset="0"/>
              </a:rPr>
              <a:t>American Historical Review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cs typeface="Arial" panose="020B0604020202020204" pitchFamily="34" charset="0"/>
              </a:rPr>
              <a:t>Dr Kieran Fitzpatrick, former researcher on the project, preparing article on work of Samuel Orton in US</a:t>
            </a:r>
          </a:p>
        </p:txBody>
      </p:sp>
      <p:pic>
        <p:nvPicPr>
          <p:cNvPr id="1026" name="Picture 2" descr="Image result for &quot;oxford review of educa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8320" y="1401880"/>
            <a:ext cx="3205480" cy="47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oxford dictionary national biography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3877553"/>
            <a:ext cx="2005087" cy="20050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8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774</Words>
  <Application>Microsoft Office PowerPoint</Application>
  <PresentationFormat>Widescreen</PresentationFormat>
  <Paragraphs>72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1. The archive: An update I</vt:lpstr>
      <vt:lpstr>2. The archive: An update II</vt:lpstr>
      <vt:lpstr>3. History of dyslexia website</vt:lpstr>
      <vt:lpstr>4. Dyslexia archive publications (2018-)</vt:lpstr>
      <vt:lpstr>5. Gender and the dyslexia myth (Oral History)</vt:lpstr>
      <vt:lpstr>6. Campaign for recognition (Social Hist. of Med.)</vt:lpstr>
      <vt:lpstr>7. Dyslexia in popular culture (Disability &amp; Soc.)</vt:lpstr>
      <vt:lpstr>8. Public outreach/ media</vt:lpstr>
      <vt:lpstr>9. Future publications</vt:lpstr>
    </vt:vector>
  </TitlesOfParts>
  <Company>Faculty of History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Kirby</dc:creator>
  <cp:lastModifiedBy>Philip Kirby</cp:lastModifiedBy>
  <cp:revision>128</cp:revision>
  <dcterms:created xsi:type="dcterms:W3CDTF">2019-06-10T12:01:47Z</dcterms:created>
  <dcterms:modified xsi:type="dcterms:W3CDTF">2019-07-06T11:38:51Z</dcterms:modified>
</cp:coreProperties>
</file>